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3" r:id="rId9"/>
    <p:sldId id="262" r:id="rId10"/>
    <p:sldId id="266" r:id="rId11"/>
    <p:sldId id="265" r:id="rId12"/>
    <p:sldId id="274" r:id="rId13"/>
    <p:sldId id="268" r:id="rId14"/>
    <p:sldId id="264" r:id="rId15"/>
    <p:sldId id="270" r:id="rId16"/>
    <p:sldId id="271" r:id="rId17"/>
    <p:sldId id="273" r:id="rId18"/>
    <p:sldId id="272" r:id="rId19"/>
    <p:sldId id="269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87170" autoAdjust="0"/>
  </p:normalViewPr>
  <p:slideViewPr>
    <p:cSldViewPr snapToGrid="0">
      <p:cViewPr varScale="1">
        <p:scale>
          <a:sx n="78" d="100"/>
          <a:sy n="78" d="100"/>
        </p:scale>
        <p:origin x="996" y="90"/>
      </p:cViewPr>
      <p:guideLst/>
    </p:cSldViewPr>
  </p:slideViewPr>
  <p:outlineViewPr>
    <p:cViewPr>
      <p:scale>
        <a:sx n="33" d="100"/>
        <a:sy n="33" d="100"/>
      </p:scale>
      <p:origin x="0" y="-289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24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9.23251" units="1/cm"/>
          <inkml:channelProperty channel="Y" name="resolution" value="36.14458" units="1/cm"/>
          <inkml:channelProperty channel="T" name="resolution" value="1" units="1/dev"/>
        </inkml:channelProperties>
      </inkml:inkSource>
      <inkml:timestamp xml:id="ts0" timeString="2023-10-13T08:14:49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17814 15700 0,'-34'0'78,"-34"-68"-63,34 35 1,1-1-16,-1-34 16,-34-67-16,34 67 15,0 34 1,34 0-16,0 1 15,-34-69-15,0 34 16,1 68-16,33-67 31,0 33-15,-34 0 0,34 0-1,0-34-15,0 1 16,0 33-16,0-68 15,0 1-15,0-1 16,0 69-16,0-1 16,0-34-16,0 34 15,0-33 1,0 33 0,0-34 15,0 34-16,0-67 1,0 33 0,34 0-1,-34 1-15,0 33 16,33 0-16,-33 0 16,0 0 15,34 1-16,0-1 1,0 0 15,-34 0 16,68 0-16,-34 34-15,-34-34-16,34 1 16,-34-1-1,33-34-15,1 68 32,-34-34 14,0 0-14,34 0-1,-34 1 0,0-1 32,0 0-63,0 0 15,34 0 17,-102 34 108,34 0-140,-33 0 31,33 0-31,0 34 0,0-34 16,0 0 31,34 34 0,-34 0-47,0 0 15,1-34 1,-1 33 47,34 1-48,-34-34 79,102 0-47,-1 0-32,1 0-15,-34-34 16,34 1-16,-1-1 16,-67 0-16,0 0 125,34 0-110,0 0 1,0 34 0,-34-33 62,34 33-78,0-34 31,0 34 63,-34 101-79,33 1-15,-33-68 16,34-1-16,-34 69 16,0-68-16,34 34 15,-34-35 1,0 1-1,0 0 110,0 0 47,0 0-140,0 0-17,0-1 1</inkml:trace>
  <inkml:trace contextRef="#ctx0" brushRef="#br0" timeOffset="3005.16">19812 15768 0,'-34'34'16,"0"-34"0,-33 0-16,-1 0 15,-34 0-15,68 0 16,-67 0-16,-35 0 16,35-34-16,-35 0 15,-33-34-15,101 68 16,0 0-16,1-34 15,-1 34-15,-68 0 16,35-33-16,-1 33 16,68 0-1,-67 0-15,-1 0 16,-101 67-16,101-33 16,69 34-1,-69-34-15,102-1 16,-34 1-16,-68 34 15,1-34-15,101 0 16,-68 33-16,34-33 16,0-34-16,34 34 15,-33-34 1,-1 68-16,0-35 16,34 1-16,0 34 15,-34-68-15,0 68 16,34-35-1,0 1 1,0 34 0,0 0-1,68-68-15,0 67 16,33 1-16,-33 34 16,0-69-16,-35 35 15,1 0-15,0-68 16,34 101-16,0-33 15,67 67-15,-33-67 16,67-34 0,0 33-16,68-33 15,1-34-15,-69 0 16,0 0-16,-33 0 16,-1 0-16,-33-34 15,-68 34-15,67 0 16,-67 0-1,34 0 1,-34 0 0,0 0-16,-1-33 15,35-1-15,0 0 16,-34-34 0,0 34-16,-1 1 15,1-69-15,-34 68 16,34-33-16,-34-69 15,0 102-15,34-101 16,0-34-16,-34 67 16,34 1-16,0-35 15,-34 69-15,67-35 16,-33 68-16,-34 1 16,34-1-16,-34 0 15,0 0 16,0 0-15,0-33 0,-34 33-16,34 0 15,-34 34-15,1 0 16,-35-102-16,34 35 16,-34-1-1,0 68-15,1-68 16,-1 35-16,34 33 15,-67 0 1,-35 0-16,1 67 16,-35 102-16</inkml:trace>
  <inkml:trace contextRef="#ctx0" brushRef="#br0" timeOffset="15060.94">14393 10658 0,'-34'0'0,"-33"0"15,33 0 1,-34 0-1,34 0-15,0 0 16,-33 34-16,33-34 16,-68 0-16,1 34 15,33-34-15,0 34 16,0-34-16,1 68 16,-1-68-16,34 0 15,0 0-15,34 33 16,-68 1-16,35-34 15,-1 34-15,-34 0 16,34 0-16,-34 33 16,35-67-16,-69 68 15,34-34-15,34 0 16,-67 0-16,33 33 16,68-33-16,-68-34 15,1 34 1,33 0-16,-34-34 15,0 34-15,0-1 32,1 1-32,67 0 15,-68-34 1,34 34 0,-34 0-1,68 0 1,0 33 15,0-33-15,0 34-16,0-34 15,0 33 1,0-33 0,0 0-16,34 34 15,-34-34-15,68-34 16,-68 67-16,34-67 15,0 68-15,0-34 16,-1 67-16,1-67 16,0 0-1,0 34-15,0-35 16,-34 1-16,34-34 16,0 34-16,0 0 15,-1 0 1,1 0-1,0-34-15,34 0 16,0 33-16,-35-33 16,35 0-16,0 0 15,34 0-15,-1 34 16,-33-34-16,0 0 16,-1 68-1,-33-68 1,68 0-1,-34 0-15,33 0 16,-33 0-16,0 0 16,33 0-16,-67 0 15,34 0-15,0 0 16,33 0-16,1 0 16,-35 0-16,1 0 15,-34 0-15,0 0 16,68 0-16,-35-34 15,-33 34 1,0 0 0,0 0-1,34-34-15,-1 34 16,-33 0 0,0-34-16,34 1 15,-34 33-15,33 0 16,-33-34-1,34 0 1,-34 0-16,0 34 16,0-34-1,-1 0-15,1 1 16,68-69-16,-68 68 16,34-33-16,-1 33 15,1-34-15,-34 34 16,0 34-1,-34-34-15,0 1 32,34-1-17,-34 0 1,33 0-16,1-34 16,0 68-1,-34-33 1,0-35-16,0 34 31,0 0-31,0 0 16,-34 1-1,34-1-15,-67 0 16,67 0-16,-68-34 16,34 34-16,0 1 15,0-35-15,0 0 16,-33 34-16,33 1 15,0 33 1,0-68-16,0 68 16,-34 0-1,35 0 1,-35 0-16,34 0 31,0 0-31,0 0 16,-67-34-1,67 0-15,-34-33 16,34 67 0,-34-34-1,35 0 1,33 0-16,-68 34 16,34 0-1,34-34 1,-68 34-1,1-34-15,33 1 32,0 33-1,0-34 0,0 34-15,0-34-16,0 34 15,34-34 1,-34 34 31,1 0-31,-1 0 62</inkml:trace>
  <inkml:trace contextRef="#ctx0" brushRef="#br0" timeOffset="26094.83">16256 10794 0,'68'0'0,"-34"0"16,33 0-16,-33 0 15,34 0-15,0 0 16,33 0-16,-33 34 16,0-34-16,33 0 15,-67 0-15,34 0 16,0 67-16,-1-67 16,1 0-1,-34 0-15,0 34 16,0-34 15,0 0 0,-1 0-15,-66 0 109,-1-34-109,0 0-1,0 34 1,34-33-1,-34 33-15,0-34 32,34 0 155,68 34-171,-34 0-1,34 101-15,33-33 16,1 0-16,-1-1 16,-67-33-1,0 0 1,-34 0 109,-34-34-125,0 0 16,1 0-1,-1 0 1,0 0-16,0 0 15,-68-68-15,102 34 16,-34 1-16,-33 33 16,-1 0-1,0-34-15,34 0 16,1 34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624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9.23251" units="1/cm"/>
          <inkml:channelProperty channel="Y" name="resolution" value="36.14458" units="1/cm"/>
          <inkml:channelProperty channel="T" name="resolution" value="1" units="1/dev"/>
        </inkml:channelProperties>
      </inkml:inkSource>
      <inkml:timestamp xml:id="ts0" timeString="2023-10-13T08:19:28.0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2980 10016 0,'34'0'16,"0"0"15,-34 33-31,34-33 16,34 0-16,-35 34 15,1-34 1,34 0-16,-34 0 16,34 0-16,-34 0 15,33 0-15,-33 0 16,34 0-16,0 0 15,33 0-15,1 0 16,33 34-16,35 0 16,-69 0-16,-67 0 15,102-34-15,-1 33 16,-101 1-16,67-34 16,-67 0-16,0 0 15</inkml:trace>
  <inkml:trace contextRef="#ctx0" brushRef="#br0" timeOffset="1296.83">2675 11098 0,'34'0'62,"0"0"-46,34-34 0,34 34-1,-35 0 1,35 0-16,33 0 16,1 0-16,-1 0 15,1 0-15,33 0 16,-67 0-16,-35 0 15,-33 0 1,0 0 0,0 0-16,0 0 15,0 0 1,0 0 0,-1 0 46,1 0-46,0 0 31,0 0-32,34 0 16,-34 0-15,67 0 0,-33 0-1,-34 0-15,0 0 16,0 0-16,33 0 16</inkml:trace>
  <inkml:trace contextRef="#ctx0" brushRef="#br0" timeOffset="3005.56">2642 11944 0,'0'34'0,"33"-34"31,1 0-31,0 0 15,0 0-15,0 0 32,0 0-17,0 0-15,33 0 16,-33 0-16,68 0 16,67 0-16,-33 0 15,-1-34-15,1 34 16,-1 0-16,136-34 15,0-33-15,-102 33 16,68 0-16,-101 34 16,-68-34-16,-1 34 15,-33 0-15,34 0 78</inkml:trace>
  <inkml:trace contextRef="#ctx0" brushRef="#br0" timeOffset="26216.6">23944 12790 0</inkml:trace>
  <inkml:trace contextRef="#ctx0" brushRef="#br0" timeOffset="27378.18">24011 12790 0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0F526-DD3A-46E1-895D-298F85344019}" type="datetimeFigureOut">
              <a:rPr lang="ru-RU" smtClean="0"/>
              <a:t>13.10.2023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BF6FE-6EC0-4F12-87B7-986C44AA414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647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ming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lubok.net/pageid419.html" TargetMode="External"/><Relationship Id="rId3" Type="http://schemas.openxmlformats.org/officeDocument/2006/relationships/hyperlink" Target="https://www.klubok.net/pageid671.html" TargetMode="External"/><Relationship Id="rId7" Type="http://schemas.openxmlformats.org/officeDocument/2006/relationships/hyperlink" Target="https://www.klubok.net/pageid415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lubok.net/pageid670.html" TargetMode="External"/><Relationship Id="rId5" Type="http://schemas.openxmlformats.org/officeDocument/2006/relationships/hyperlink" Target="https://www.klubok.net/article2412.html" TargetMode="External"/><Relationship Id="rId10" Type="http://schemas.openxmlformats.org/officeDocument/2006/relationships/hyperlink" Target="https://www.klubok.net/article244.html" TargetMode="External"/><Relationship Id="rId4" Type="http://schemas.openxmlformats.org/officeDocument/2006/relationships/hyperlink" Target="https://www.klubok.net/pageid597.html" TargetMode="External"/><Relationship Id="rId9" Type="http://schemas.openxmlformats.org/officeDocument/2006/relationships/hyperlink" Target="https://www.klubok.net/pageid611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Несмотря на однозначное признание философии управления Эдвардса Деминга в Японии, его популярность в Америке резко выросла лишь в 1980 году, после выхода документального фильма на канале NBC NEWS "Если Япония может, почему не можем мы?" (</a:t>
            </a:r>
            <a:r>
              <a:rPr lang="ru-RU" dirty="0" err="1"/>
              <a:t>If</a:t>
            </a:r>
            <a:r>
              <a:rPr lang="ru-RU" dirty="0"/>
              <a:t> Japan </a:t>
            </a:r>
            <a:r>
              <a:rPr lang="ru-RU" dirty="0" err="1"/>
              <a:t>Can</a:t>
            </a:r>
            <a:r>
              <a:rPr lang="ru-RU" dirty="0"/>
              <a:t>, </a:t>
            </a:r>
            <a:r>
              <a:rPr lang="ru-RU" dirty="0" err="1"/>
              <a:t>Why</a:t>
            </a:r>
            <a:r>
              <a:rPr lang="ru-RU" dirty="0"/>
              <a:t> </a:t>
            </a:r>
            <a:r>
              <a:rPr lang="ru-RU" dirty="0" err="1"/>
              <a:t>Can't</a:t>
            </a:r>
            <a:r>
              <a:rPr lang="ru-RU" dirty="0"/>
              <a:t> We?). Когда в Америке впервые транслировали этот фильм, в Японии премия Деминга уже была самой желанной промышленной наградой. Сегодня этот фильм, после 35 лет запрета на публичный просмотр, благодаря усилиям </a:t>
            </a:r>
            <a:r>
              <a:rPr lang="ru-RU" dirty="0">
                <a:hlinkClick r:id="rId3"/>
              </a:rPr>
              <a:t>Института Деминга</a:t>
            </a:r>
            <a:r>
              <a:rPr lang="ru-RU" dirty="0"/>
              <a:t>, доступен для всех.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BF6FE-6EC0-4F12-87B7-986C44AA414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764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BF6FE-6EC0-4F12-87B7-986C44AA414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358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1. </a:t>
            </a:r>
            <a:r>
              <a:rPr lang="ru-RU" b="1" dirty="0"/>
              <a:t>Отсутствие постоянства цели при планировании продуктов и услуг</a:t>
            </a:r>
            <a:r>
              <a:rPr lang="ru-RU" dirty="0"/>
              <a:t>, для достижения конкурентоспособности, сохранения предприятия, и обеспечения людей работой.</a:t>
            </a:r>
          </a:p>
          <a:p>
            <a:r>
              <a:rPr lang="ru-RU" dirty="0"/>
              <a:t>Краткосрочное мышление менеджмента делает его неспособным осуществлять адекватное </a:t>
            </a:r>
            <a:r>
              <a:rPr lang="ru-RU" dirty="0">
                <a:hlinkClick r:id="rId3"/>
              </a:rPr>
              <a:t>планирование</a:t>
            </a:r>
            <a:r>
              <a:rPr lang="ru-RU" dirty="0"/>
              <a:t>. Без надлежащего долгосрочного планирования, рабочие усилия не будут иметь смысла: </a:t>
            </a:r>
            <a:r>
              <a:rPr lang="ru-RU" dirty="0">
                <a:hlinkClick r:id="rId4"/>
              </a:rPr>
              <a:t>Всеобщее управление качеством</a:t>
            </a:r>
            <a:r>
              <a:rPr lang="ru-RU" dirty="0"/>
              <a:t> (TQM) не прихоть, оно, как и долгосрочное продвижение вперед, всегда должно быть конечной целью для любой организации.</a:t>
            </a:r>
          </a:p>
          <a:p>
            <a:r>
              <a:rPr lang="ru-RU" dirty="0"/>
              <a:t>2. </a:t>
            </a:r>
            <a:r>
              <a:rPr lang="ru-RU" b="1" dirty="0"/>
              <a:t>Ориентация на сиюминутную выгоду</a:t>
            </a:r>
            <a:r>
              <a:rPr lang="ru-RU" dirty="0"/>
              <a:t>.</a:t>
            </a:r>
          </a:p>
          <a:p>
            <a:r>
              <a:rPr lang="ru-RU" dirty="0"/>
              <a:t>Противоположность постоянства цели - краткосрочные мышления - движимое страхом выплаты дивидендов банкам и собственникам для того, чтобы сохранить бизнес. Увеличить сиюминутную выгоду легче, и обычно это достигается путем сокращение любых расходов, связанных с долгосрочной перспективой: обучение, управление качеством, обслуживание и т.д.</a:t>
            </a:r>
          </a:p>
          <a:p>
            <a:r>
              <a:rPr lang="ru-RU" dirty="0"/>
              <a:t>3. </a:t>
            </a:r>
            <a:r>
              <a:rPr lang="ru-RU" b="1" dirty="0"/>
              <a:t>Персональные системы проверк</a:t>
            </a:r>
            <a:r>
              <a:rPr lang="ru-RU" dirty="0"/>
              <a:t>и или </a:t>
            </a:r>
            <a:r>
              <a:rPr lang="ru-RU" dirty="0">
                <a:hlinkClick r:id="rId5"/>
              </a:rPr>
              <a:t>оценки деятельности</a:t>
            </a:r>
            <a:r>
              <a:rPr lang="ru-RU" dirty="0"/>
              <a:t>, рейтинги и ежегодные обзоры достижений, и т.д. носят разрушительный характер.</a:t>
            </a:r>
          </a:p>
          <a:p>
            <a:r>
              <a:rPr lang="ru-RU" dirty="0">
                <a:hlinkClick r:id="rId6"/>
              </a:rPr>
              <a:t>Управление согласно цели</a:t>
            </a:r>
            <a:r>
              <a:rPr lang="ru-RU" dirty="0"/>
              <a:t>, на основе принципа быть или не быть, без метода для достижения цели, то же самое, что управление страхом. Существенной проблемой в системе оценки деятельности является то, что она признает результаты, а не улучшение процесса. Результаты почти всегда содержат в себе элемент удачи. Некоторые менеджеры хотят наградить людей, которые более тесно сотрудничают или тех, у которых, лучше отношения, и будут настаивать на том, чтобы иметь такую возможность. Вместо этого менеджеры должны понимать, что лучший способ развивать сотрудничество - сосредоточить внимание на характере рабочей среды, а не на денежном вознаграждении.</a:t>
            </a:r>
          </a:p>
          <a:p>
            <a:r>
              <a:rPr lang="ru-RU" dirty="0"/>
              <a:t>4. </a:t>
            </a:r>
            <a:r>
              <a:rPr lang="ru-RU" b="1" dirty="0"/>
              <a:t>Мобильность руководства высшего звена</a:t>
            </a:r>
            <a:r>
              <a:rPr lang="ru-RU" dirty="0"/>
              <a:t>: частая смена места работы</a:t>
            </a:r>
          </a:p>
          <a:p>
            <a:r>
              <a:rPr lang="ru-RU" dirty="0"/>
              <a:t>Самая простая и вместе с тем одна из самых смертоносных болезней систем менеджмента качества, мобильность руководства (или когда топ менеджмент меняет организации каждые 3-4 года). Приход в компанию новых </a:t>
            </a:r>
            <a:r>
              <a:rPr lang="ru-RU" dirty="0">
                <a:hlinkClick r:id="rId7"/>
              </a:rPr>
              <a:t>лидеров</a:t>
            </a:r>
            <a:r>
              <a:rPr lang="ru-RU" dirty="0"/>
              <a:t> приводит к нарушению </a:t>
            </a:r>
            <a:r>
              <a:rPr lang="ru-RU" dirty="0">
                <a:hlinkClick r:id="rId8"/>
              </a:rPr>
              <a:t>непрерывного совершенствования</a:t>
            </a:r>
            <a:r>
              <a:rPr lang="ru-RU" dirty="0"/>
              <a:t>. С изменениями в руководстве, происходят и изменения в </a:t>
            </a:r>
            <a:r>
              <a:rPr lang="ru-RU" dirty="0">
                <a:hlinkClick r:id="rId9"/>
              </a:rPr>
              <a:t>философии управления</a:t>
            </a:r>
            <a:r>
              <a:rPr lang="ru-RU" dirty="0"/>
              <a:t>. Менеджеры, которые ориентированы на очередное повышение, хотят видеть результаты сейчас, чтобы получить следующую ступеньку в продвижении по карьерной лестнице.</a:t>
            </a:r>
          </a:p>
          <a:p>
            <a:r>
              <a:rPr lang="ru-RU" dirty="0"/>
              <a:t>5. </a:t>
            </a:r>
            <a:r>
              <a:rPr lang="ru-RU" b="1" dirty="0"/>
              <a:t>Использование в управлении только очевидных </a:t>
            </a:r>
            <a:r>
              <a:rPr lang="ru-RU" b="1" dirty="0">
                <a:hlinkClick r:id="rId10"/>
              </a:rPr>
              <a:t>количественных показателей</a:t>
            </a:r>
            <a:r>
              <a:rPr lang="ru-RU" dirty="0"/>
              <a:t>, без рассмотрения неизмеримых показателей. </a:t>
            </a:r>
          </a:p>
          <a:p>
            <a:r>
              <a:rPr lang="ru-RU" dirty="0"/>
              <a:t>Некоторые данные просто нельзя измерить. Зная это, Деминг утверждал, что лидеры должны продолжать принимать решения и управлять ситуацией. Это приводит к основной дилемме: откуда вы знаете, что бы произошло, если бы вы придерживались ранее намеченного курса?</a:t>
            </a:r>
          </a:p>
          <a:p>
            <a:r>
              <a:rPr lang="ru-RU" dirty="0"/>
              <a:t>Как вы оцените в денежном эквиваленте лояльность клиентов, полученную за счет улучшения качества? </a:t>
            </a:r>
          </a:p>
          <a:p>
            <a:r>
              <a:rPr lang="ru-RU" dirty="0"/>
              <a:t>Никак, потому что такие данные неизмеримы, но они должны быть учтены.</a:t>
            </a:r>
          </a:p>
          <a:p>
            <a:r>
              <a:rPr lang="ru-RU" dirty="0"/>
              <a:t>6.</a:t>
            </a:r>
            <a:r>
              <a:rPr lang="ru-RU" b="1" dirty="0"/>
              <a:t>Чрезмерные расходы на медицинское обслуживание</a:t>
            </a:r>
            <a:endParaRPr lang="ru-RU" dirty="0"/>
          </a:p>
          <a:p>
            <a:r>
              <a:rPr lang="ru-RU" dirty="0"/>
              <a:t>Для экономики в целом, процент расходов на здравоохранение неуклонно рос в течение десятилетий, и постепенно привел многие предприятия к кризису. Возможно, единственным лекарством от этой болезни была бы политическая реформы системы здравоохранения.</a:t>
            </a:r>
          </a:p>
          <a:p>
            <a:r>
              <a:rPr lang="ru-RU" dirty="0"/>
              <a:t>7. </a:t>
            </a:r>
            <a:r>
              <a:rPr lang="ru-RU" b="1" dirty="0"/>
              <a:t>Чрезмерные долговые обязательства</a:t>
            </a:r>
            <a:endParaRPr lang="ru-RU" dirty="0"/>
          </a:p>
          <a:p>
            <a:r>
              <a:rPr lang="ru-RU" dirty="0"/>
              <a:t>Эдвардс Деминг обвинил юристов Америки, в проблемах американского бизнеса. В США больше юристов на душу населения, чем в любой другой стране мира, и они проводят большую часть своего рабочего времени в поисках на кого бы подать в суд. Как и в случае с № 6 Расходами на здравоохранение, Деминг считал, что средство борьбы с этим заболеванием, вероятно, должно исходить от правительства.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BF6FE-6EC0-4F12-87B7-986C44AA414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16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9B47DC-4AEE-4F19-AD72-ABF65241F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A9EF827-0184-40BC-BF5C-D96FA6C9B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95712F-161A-4805-BF2A-B3DD38AC3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D7615-0DFC-4FBA-AF4C-BD4905AE2389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8276F1B-F98C-4548-8F9B-BF6395387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EC7B04-6C73-4B36-A258-43575DF8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24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C1DC01-B4C2-4BE7-A47E-8D4419A1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4C0A7A-EC30-426A-B7D5-42CB2D5E4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704547-894C-48CF-9395-930E9D97A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639A0-9A82-4743-A246-5970D0E29172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94AF09-518E-447F-AB77-D6DD0301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6D3090-09E7-4680-8713-30B21311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533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516017F-CB0A-43DC-A8BB-247812F34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75149B4-9974-477F-835E-D0FC67EA2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440470-7AC5-4316-872C-865105719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B1AB-2729-4775-900D-292A3BAAAB70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D62CCE-7835-4F2F-AC7C-AC24973AD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187281-9B6D-455F-BA90-3D9E5D19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98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DD9154-77D4-4F29-B358-1401D8AD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4E76E-8F62-4149-961A-96BA261DF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4B28B8-C7D3-4385-9416-1A69DC8EA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C1EF-F546-45E8-976A-B888E66F6F2F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0B6C75-24F0-4FCE-8930-3ABE3E6FD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F8F36A-ED01-4743-9ACD-1D08C331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05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8131BB-F403-4654-AB97-8493CFE25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C997C5B-288C-476F-B76D-8467724A7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FD1876-B63A-4CFC-8FD0-A2259FB0C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11D3A-1788-4248-A35A-CB68B09350E3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5EF8C7-4D6B-449C-A0EC-3A5090BA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D1E716-66CF-4C29-B89A-37A75B338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729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9C0AB-F4E5-41BC-8621-EA17EDB8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C97340-0895-47C9-B145-E3B5137C1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174EE07-3647-455B-9047-46E2DDA8B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4082CC-A254-4DF5-9B76-170327380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2B1E-78E7-478A-800B-D8B2A5E79915}" type="datetime1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4C8371-57C0-45B7-9D91-75666161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DE0A56-0C43-42EB-BD58-2981D50BC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3166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8649A-921F-453F-8758-05F1D52C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2768979-ACF6-4BE0-BD87-0E15B471B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DE2465-B6B9-42F1-957E-C9DE15863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EA3C93-0FFA-4E8F-86B3-347E5C99AD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FF5068E-23D2-4250-A79F-327A73934B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1FE9F22-3046-4DF1-BBD2-E0E7C57B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B2116-8A1C-4716-845C-C98BAFE4E252}" type="datetime1">
              <a:rPr lang="ru-RU" smtClean="0"/>
              <a:t>13.10.2023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D7C33C-353D-4718-9E45-3A1341B4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731C725-341C-43E0-8791-D2B98927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48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1836D-30A1-4256-AF51-033EB50C3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4C4A26-D75E-47FA-97FE-F8746F98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1F120-3D6B-4D27-B2F5-440BC87956B7}" type="datetime1">
              <a:rPr lang="ru-RU" smtClean="0"/>
              <a:t>13.10.2023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F9ED95-A584-4C07-9D88-59B9A1B50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06E201-919D-4BE3-B94C-AE05E97B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22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8847E40-D257-40DD-A269-A28F55EFF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C8D7-B548-4CF1-B03A-2CFEF9461C90}" type="datetime1">
              <a:rPr lang="ru-RU" smtClean="0"/>
              <a:t>13.10.2023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363D96-8BCF-48F6-A6EB-2F90815C2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2B5EA6-4B4D-41F3-BA93-C75C1101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90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F5D954-CC38-4F4D-91FE-D9754AD5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7E9699-FB31-4240-8613-4981CD2B3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43A561-8026-49C4-8704-BEAD85974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835A60-36CB-4A88-ABE7-4ED56C66D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0F094-6234-4C72-9632-DA0C66786E0C}" type="datetime1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8A4907-E7A7-4BEE-B434-9AC7EB136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70DCBE-2DB1-4C63-A867-A7082899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626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AE71D-AD3D-4F0F-91DD-7961315B6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A6A8E37-D2D0-4BB9-9507-13159AEDB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F68711-9A92-416A-B3F8-41EF18FF3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C7D1A0-4B89-439A-9D7F-37209FAB5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16F7C-4666-44D6-A9E6-833977871A9D}" type="datetime1">
              <a:rPr lang="ru-RU" smtClean="0"/>
              <a:t>13.10.2023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49F8D5-6875-44B6-8F71-C8010699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A48101-C56C-4977-8F1D-5C23B6439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79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0C40C-F1E7-4FAA-8372-032CA78A7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93F4D9-2987-41DB-B63A-E54D88311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EFF9A7-EC55-43A4-B524-7A2AB6800C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F8DD2-F519-40D2-9059-5A459FCA2591}" type="datetime1">
              <a:rPr lang="ru-RU" smtClean="0"/>
              <a:t>13.10.2023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E0B4B-983D-405B-9842-8AE4AC0B1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532C2C-8A74-40D7-89F7-00FFB5564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78DC1-0AAC-438C-901D-82B9C32D18B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82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microsoft.com/office/2007/relationships/hdphoto" Target="../media/hdphoto5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microsoft.com/office/2007/relationships/hdphoto" Target="../media/hdphoto7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-b-s.ru/semar-praktik/tocorpmarket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lubok.net/article2412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lubok.net/article244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4B63BF-04CC-42E6-94FA-BAD5241EE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B1A33B-10B6-401D-948A-0EE350F7A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7670" y="2827090"/>
            <a:ext cx="5279471" cy="2248250"/>
          </a:xfrm>
        </p:spPr>
        <p:txBody>
          <a:bodyPr>
            <a:normAutofit/>
          </a:bodyPr>
          <a:lstStyle/>
          <a:p>
            <a:r>
              <a:rPr lang="ru-RU" sz="4400" dirty="0"/>
              <a:t>Уильям Эдвардс Деминг</a:t>
            </a:r>
          </a:p>
        </p:txBody>
      </p:sp>
    </p:spTree>
    <p:extLst>
      <p:ext uri="{BB962C8B-B14F-4D97-AF65-F5344CB8AC3E}">
        <p14:creationId xmlns:p14="http://schemas.microsoft.com/office/powerpoint/2010/main" val="2289823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26FF0-2049-4624-912D-7ED7B6AF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Стандартизация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A10EB4-56A8-4711-80A8-6A4187354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Стандартизация как метод приведения к «статически управляемой» системе по Демингу.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FAA954C-7B92-42A1-AE20-9DBC60B8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6707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3CCD65-5C21-4DE2-9F05-57FAA7FD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 Деминга-</a:t>
            </a:r>
            <a:r>
              <a:rPr lang="ru-RU" dirty="0" err="1"/>
              <a:t>Шухарта</a:t>
            </a:r>
            <a:r>
              <a:rPr lang="ru-RU" dirty="0"/>
              <a:t> в </a:t>
            </a:r>
            <a:r>
              <a:rPr lang="en-US" dirty="0"/>
              <a:t>ISO</a:t>
            </a:r>
            <a:r>
              <a:rPr lang="ru-RU" dirty="0"/>
              <a:t> 9001:2015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DEC901A-B5DE-4026-B6DE-FDF3E4F59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4849" y="1354781"/>
            <a:ext cx="7402302" cy="5351786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360E96D-A25E-4946-BAA9-00653930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714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E39120-9CE5-449B-BD6A-17BEEE34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001"/>
            <a:ext cx="10515600" cy="1325563"/>
          </a:xfrm>
        </p:spPr>
        <p:txBody>
          <a:bodyPr/>
          <a:lstStyle/>
          <a:p>
            <a:r>
              <a:rPr lang="ru-RU" dirty="0"/>
              <a:t>Система тотального контроля качества </a:t>
            </a:r>
            <a:r>
              <a:rPr lang="en-US" dirty="0"/>
              <a:t>(Total Quality Management, TQM)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5D7A13-B7BF-4F9D-8E62-62A1557BB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4790" y="2815904"/>
            <a:ext cx="6854092" cy="220964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61BD47-5E92-4D95-BAD4-5CFAE6C77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8882" y="3540811"/>
            <a:ext cx="2840854" cy="752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66239D-1C3E-48F3-BBB9-6EBD9910EC58}"/>
              </a:ext>
            </a:extLst>
          </p:cNvPr>
          <p:cNvSpPr txBox="1"/>
          <p:nvPr/>
        </p:nvSpPr>
        <p:spPr>
          <a:xfrm>
            <a:off x="838200" y="2061652"/>
            <a:ext cx="10773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Деминг стал основоположником системы </a:t>
            </a:r>
            <a:r>
              <a:rPr lang="en-US" sz="2000" dirty="0"/>
              <a:t>TQM</a:t>
            </a:r>
            <a:r>
              <a:rPr lang="ru-RU" sz="2000" dirty="0"/>
              <a:t>, его принципы и идеи в совокупности создали базис для такой системы и эффективного менеджмента предприятиями.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3B936D-47CA-463E-893D-07EF0696D678}"/>
              </a:ext>
            </a:extLst>
          </p:cNvPr>
          <p:cNvSpPr txBox="1"/>
          <p:nvPr/>
        </p:nvSpPr>
        <p:spPr>
          <a:xfrm>
            <a:off x="838200" y="1713930"/>
            <a:ext cx="42974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Управление, основанное на качестве.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56CEE6-9078-4E9D-BDAF-4DE1ED08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12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22E2178C-EC7E-EB59-D9C1-9F6F14E9827A}"/>
                  </a:ext>
                </a:extLst>
              </p14:cNvPr>
              <p14:cNvContentPartPr/>
              <p14:nvPr/>
            </p14:nvContentPartPr>
            <p14:xfrm>
              <a:off x="951120" y="3605760"/>
              <a:ext cx="7693200" cy="99900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22E2178C-EC7E-EB59-D9C1-9F6F14E982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760" y="3596400"/>
                <a:ext cx="7711920" cy="10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73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FAF848-C3C7-4846-95EA-00CCC706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Цепная реакция по Демингу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17B8CBE-A2DC-4E1A-AA2C-2E7155F7BD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b="49813"/>
          <a:stretch/>
        </p:blipFill>
        <p:spPr>
          <a:xfrm>
            <a:off x="1975768" y="1690688"/>
            <a:ext cx="7755294" cy="190709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F0F3F85-E2EB-4AEB-B8A2-BFCB5413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55837" r="27218"/>
          <a:stretch/>
        </p:blipFill>
        <p:spPr>
          <a:xfrm>
            <a:off x="2761981" y="3700328"/>
            <a:ext cx="6414380" cy="190709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8F76D8-7F08-4EEB-A225-381AD13F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52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4DC56D-B4B1-47AE-A16E-CAAA5BB3C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57605"/>
            <a:ext cx="8590657" cy="4998745"/>
          </a:xfrm>
        </p:spPr>
      </p:pic>
      <p:sp>
        <p:nvSpPr>
          <p:cNvPr id="4" name="Облачко с текстом: прямоугольное 3">
            <a:extLst>
              <a:ext uri="{FF2B5EF4-FFF2-40B4-BE49-F238E27FC236}">
                <a16:creationId xmlns:a16="http://schemas.microsoft.com/office/drawing/2014/main" id="{3C547238-8F73-4410-B93C-128ADA2616CA}"/>
              </a:ext>
            </a:extLst>
          </p:cNvPr>
          <p:cNvSpPr/>
          <p:nvPr/>
        </p:nvSpPr>
        <p:spPr>
          <a:xfrm>
            <a:off x="9175067" y="5081067"/>
            <a:ext cx="2961855" cy="1250052"/>
          </a:xfrm>
          <a:prstGeom prst="wedgeRectCallout">
            <a:avLst>
              <a:gd name="adj1" fmla="val -77628"/>
              <a:gd name="adj2" fmla="val 798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A69EC-3861-4F5A-9B23-DE55BA70A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Деминг. Выход из кризиса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57CBB3-CC3A-48B9-9940-99F5FB6E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107654-F349-4EA5-8DEC-3C7C0C2DEE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4952"/>
          <a:stretch/>
        </p:blipFill>
        <p:spPr>
          <a:xfrm>
            <a:off x="9239438" y="5255749"/>
            <a:ext cx="2833112" cy="9006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08680F-149E-4C3F-863D-47BA2E861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081" y="6374271"/>
            <a:ext cx="483729" cy="4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71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0BADE-7174-4FEE-8C3B-3B62939B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8523"/>
            <a:ext cx="10515600" cy="1325563"/>
          </a:xfrm>
        </p:spPr>
        <p:txBody>
          <a:bodyPr/>
          <a:lstStyle/>
          <a:p>
            <a:r>
              <a:rPr lang="ru-RU" dirty="0"/>
              <a:t>14 принципов Деминга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CE065E9-C78A-43D0-88E0-4C1A278C28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6042" y="1434086"/>
            <a:ext cx="11219916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Постоянство цели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Поставьте перед собой цель непрерывного улучшения продукции и услуг и будьте твердыми в ее достижении. Распределяйте ресурсы так, чтобы обеспечить долговременные цели, а не только сиюминутную прибыль. Только так можно добиться конкурентоспособности, сохранения предприятия и обеспечения людей работой.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Новая философия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Примите новую философию качества. Мы не можем более уживаться с обычно принятым уровнем задержек, ошибок, дефектов в материалах, брака в работе. Необходимо преобразование западного стиля менеджмента.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Покончите с зависимостью от массового контроля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Уничтожьте потребность в проверках и контролерах как способе достижения качества, прежде всего путем «встраивания» качества в продукцию. Требуйте статистических свидетельств «встроенного» качества как в процессе производства, так и при выполнении закупочных функций.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Покончите с практикой закупок по самой низкой цене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Наряду с ценой, требуйте серьёзных подтверждений ее качества. Отказывайтесь от услуг поставщиков, не способных статистически подтвердить качество своей продукции/услуг. Стремитесь к установлению долговременных отношений и взаимного доверия с одним поставщиком одного вида сырья/компонентов. Целью в этом случае будет минимизация общих затрат, а не только первоначальных.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Улучшайте каждый процесс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Улучшайте постоянно, сегодня и всегда все процессы. Постоянно выискивайте проблемы для того, чтобы улучшать все виды деятельности и функции в компании, повышать качество и производительность и, таким образом, постоянно уменьшать издержки. Непрерывное улучшение системы — есть первейшая обязанность руководства.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Введите в практику подготовку и переподготовку кадров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Введите в практику современные подходы к подготовке и переподготовке для всех работников, включая руководителей и управляющих, с тем, чтобы лучше использовать возможности каждого из них. Для того, чтобы поспевать за постоянными изменениями в бизнесе, требуются новые навыки и умения.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Учредите лидерство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Руководители всех уровней должны отвечать не за голые цифры, а за качество. Руководители и управляющие должны обеспечить принятие немедленных мер при получении сигналов о появившихся дефектах, неисправностях, плохом сырье, нечетких рабочих инструкциях и т.д., наносящих ущерб качеству. Улучшение качества автоматически приводит к повышению производительности.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3AB1C53-1339-4B4B-84A5-541155A9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045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80BADE-7174-4FEE-8C3B-3B62939B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0752"/>
            <a:ext cx="10515600" cy="1325563"/>
          </a:xfrm>
        </p:spPr>
        <p:txBody>
          <a:bodyPr/>
          <a:lstStyle/>
          <a:p>
            <a:r>
              <a:rPr lang="ru-RU" dirty="0"/>
              <a:t>14 принципов Деминга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7ACAACD-699F-49DC-81A0-8EC69D1A10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7837" y="937929"/>
            <a:ext cx="1119632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Изгоняйте страхи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Поощряйте эффективные двухсторонние связи и другие средства для искоренения страхов и враждебности внутри организации. Любой работник, испытывающий страх перед своим вышестоящим руководителем, не может надлежащим образом сотрудничать с ним. Те, кто испытывают страх, — стараются спрятаться от тех, кого они боятся. А как можно ожидать полноценной отдачи от людей, которые только хотят не быть замеченным?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Разрушьте барьеры между подразделениями, службами, отделениями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Люди из различных функциональных подразделений должны работать в командах с тем, чтобы устранять проблемы, которые могут возникнуть с продукцией или услугами. Большинство компаний организованы по функциональному принципу (отделы закупок, продаж, производства,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2"/>
              </a:rPr>
              <a:t>управления маркетингом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и т.д.), но они должны взаимодействовать.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Откажитесь от пустых лозунгов и призывов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Откажитесь от использования плакатов, лозунгов и призывов к работникам, которые требуют от них работы без брака, повышения производительности и т. п., но ничего не говорят о методах достижения этих целей. Такие призывы только вызывают враждебное отношение, т.к. основная масса проблем низкого качества и производительности вызвана системой и, таким образом, их решение находятся за пределами возможностей рядовых работников.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Устраните произвольные числовые нормы и задания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Устраните рабочие инструкции и стандарты, которые устанавливают произвольные нормы, квоты для работников и количественные задания для руководителей. Замените их поддержкой и помощью со стороны вышестоящих руководителей с тем, чтобы достигать непрерывных улучшений в качестве и производительности.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Дайте работникам возможность гордиться своим трудом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Устраните барьеры, которые обкрадывают рабочих и руководителей, лишая их возможности гордиться своим трудом. Это предполагает, помимо всего прочего, отказ от ежегодных аттестаций (оценок деятельности работников) и методов управления по целям (KPI). И снова, обязанности менеджеров, контролеров, мастеров должны быть перенесены с достижения чисто количественных показателей на достижение качества.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Поощряйте стремление к образованию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Учредите энергичную программу образования и поддержки самоусовершенствования для всех работников. Организации нужны не просто люди, ей нужны конкурентоспособные работники, совершенствующие свои знания в результате образования. 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ru-RU" altLang="ru-RU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Приверженность делу повышения качества и действенность высшего руководства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Ясно обозначьте твердую приверженность высшего руководства к постоянному улучшению качества и производительности и их обязательство проводить в жизнь все рассмотренные выше принципы. Образуйте структуру в высшем руководстве, которая будет каждодневно давать импульс для продвижения  рассмотренных выше принципов, и действуйте. Заявлений о поддержки здесь недостаточно, нужны конкретные дела.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274498-075E-4BD8-8375-EB07B0BA4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386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91A47A-971C-4423-8AAF-A7404973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VII </a:t>
            </a:r>
            <a:r>
              <a:rPr lang="ru-RU" dirty="0"/>
              <a:t>Смертельных Болезней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4745A0-30E7-4AA3-82AC-B191E6CA2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 algn="just">
              <a:buAutoNum type="arabicPeriod"/>
            </a:pPr>
            <a:r>
              <a:rPr lang="ru-RU" dirty="0"/>
              <a:t>Отсутствие постоянства цели при планировании продуктов и услуг, для достижения конкурентоспособности, сохранения предприятия, и обеспечения людей работой.</a:t>
            </a:r>
          </a:p>
          <a:p>
            <a:pPr marL="514350" indent="-514350" algn="just">
              <a:buAutoNum type="arabicPeriod"/>
            </a:pPr>
            <a:r>
              <a:rPr lang="ru-RU" dirty="0"/>
              <a:t>Ориентация на сиюминутную выгоду.</a:t>
            </a:r>
          </a:p>
          <a:p>
            <a:pPr marL="514350" indent="-514350" algn="just">
              <a:buAutoNum type="arabicPeriod"/>
            </a:pPr>
            <a:r>
              <a:rPr lang="ru-RU" dirty="0"/>
              <a:t>Персональные системы проверки или </a:t>
            </a:r>
            <a:r>
              <a:rPr lang="ru-RU" dirty="0">
                <a:hlinkClick r:id="rId3"/>
              </a:rPr>
              <a:t>оценки деятельности</a:t>
            </a:r>
            <a:r>
              <a:rPr lang="ru-RU" dirty="0"/>
              <a:t>, рейтинги и ежегодные обзоры достижений, и т.д. носят разрушительный характер.</a:t>
            </a:r>
          </a:p>
          <a:p>
            <a:pPr marL="514350" indent="-514350" algn="just">
              <a:buAutoNum type="arabicPeriod"/>
            </a:pPr>
            <a:r>
              <a:rPr lang="ru-RU" dirty="0"/>
              <a:t>Мобильность руководства высшего звена: частая смена места работы.</a:t>
            </a:r>
          </a:p>
          <a:p>
            <a:pPr marL="514350" indent="-514350" algn="just">
              <a:buAutoNum type="arabicPeriod"/>
            </a:pPr>
            <a:r>
              <a:rPr lang="ru-RU" dirty="0"/>
              <a:t>Использование в управлении только очевидных </a:t>
            </a:r>
            <a:r>
              <a:rPr lang="ru-RU" dirty="0">
                <a:hlinkClick r:id="rId4"/>
              </a:rPr>
              <a:t>количественных показателей</a:t>
            </a:r>
            <a:r>
              <a:rPr lang="ru-RU" dirty="0"/>
              <a:t>, без рассмотрения неизмеримых показателей. </a:t>
            </a:r>
          </a:p>
          <a:p>
            <a:pPr marL="514350" indent="-514350" algn="just">
              <a:buAutoNum type="arabicPeriod"/>
            </a:pPr>
            <a:r>
              <a:rPr lang="ru-RU" dirty="0"/>
              <a:t>Чрезмерные расходы на медицинское обслуживание.</a:t>
            </a:r>
          </a:p>
          <a:p>
            <a:pPr marL="514350" indent="-514350" algn="just">
              <a:buAutoNum type="arabicPeriod"/>
            </a:pPr>
            <a:r>
              <a:rPr lang="ru-RU" dirty="0"/>
              <a:t>Чрезмерные долговые обязательства.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A6F5D4-D703-4BF8-A6B7-C8DEEE0C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43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B711FE-FA0C-48F6-AC90-55F9F24D1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796" y="600119"/>
            <a:ext cx="4193204" cy="5802615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D6592A22-E37C-44F6-9597-3F6CB27D7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671" y="3428999"/>
            <a:ext cx="5106155" cy="2411397"/>
          </a:xfrm>
          <a:prstGeom prst="wedgeEllipseCallout">
            <a:avLst>
              <a:gd name="adj1" fmla="val -95790"/>
              <a:gd name="adj2" fmla="val -81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/>
          </a:bodyPr>
          <a:lstStyle/>
          <a:p>
            <a:pPr marL="0" indent="0" algn="ctr">
              <a:buNone/>
            </a:pPr>
            <a:r>
              <a:rPr lang="ru-RU" dirty="0"/>
              <a:t>Вы можете не изменяться. Выживание вообще не является вашей обязанностью.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5878AB5-4711-4979-A56F-54515406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98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FAF848-C3C7-4846-95EA-00CCC7061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Цепная реакция по Демингу (2)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461CF2A-13BD-4EB4-B4FC-0788736E8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13" r="18754"/>
          <a:stretch/>
        </p:blipFill>
        <p:spPr>
          <a:xfrm>
            <a:off x="3245773" y="2205539"/>
            <a:ext cx="5700454" cy="3372936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C2F495-F0E4-4EB6-8E8E-E9409EA2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474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CE2892-CAEB-457E-A861-072A1FAD8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Биография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B117133-5D2C-4F75-B80D-3600C55FD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97" y="2506662"/>
            <a:ext cx="4734003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46AE78-E52F-47F8-B8A3-8D219CE3A4B8}"/>
              </a:ext>
            </a:extLst>
          </p:cNvPr>
          <p:cNvSpPr txBox="1"/>
          <p:nvPr/>
        </p:nvSpPr>
        <p:spPr>
          <a:xfrm>
            <a:off x="838199" y="1324055"/>
            <a:ext cx="79786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effectLst/>
              </a:rPr>
              <a:t>Родился 14 октября 1900 года в штате Айова и прожил 93 года. Рос на ферме, в 21 год получил высшее образование в области электроники, в 25 - степень магистра по математике и физике, в 28 - степень доктора физико-математических наук, впоследствии прослушал курс лекций по теории математической статистики Р. Фишера.</a:t>
            </a:r>
          </a:p>
          <a:p>
            <a:endParaRPr lang="ru-RU" dirty="0">
              <a:effectLst/>
            </a:endParaRPr>
          </a:p>
          <a:p>
            <a:r>
              <a:rPr lang="ru-RU" dirty="0">
                <a:effectLst/>
              </a:rPr>
              <a:t>C 1927 по 1939 работал в научно-исследовательской лаборатории при министерстве сельского хозяйства США, где разрабатывал статистический контроль качества, основываясь на подходе У. </a:t>
            </a:r>
            <a:r>
              <a:rPr lang="ru-RU" dirty="0" err="1">
                <a:effectLst/>
              </a:rPr>
              <a:t>Шухарта</a:t>
            </a:r>
            <a:r>
              <a:rPr lang="ru-RU" dirty="0">
                <a:effectLst/>
              </a:rPr>
              <a:t>. С 1933 по 1953 возглавляя кафедру математической статистики в Институте при министерстве сельского хозяйства США.</a:t>
            </a:r>
          </a:p>
          <a:p>
            <a:endParaRPr lang="ru-RU" dirty="0">
              <a:effectLst/>
            </a:endParaRPr>
          </a:p>
          <a:p>
            <a:r>
              <a:rPr lang="ru-RU" dirty="0">
                <a:effectLst/>
              </a:rPr>
              <a:t>Деминг являлся одним из основателей Американского Общества по Контролю Качества (American Society </a:t>
            </a:r>
            <a:r>
              <a:rPr lang="ru-RU" dirty="0" err="1">
                <a:effectLst/>
              </a:rPr>
              <a:t>for</a:t>
            </a:r>
            <a:r>
              <a:rPr lang="ru-RU" dirty="0">
                <a:effectLst/>
              </a:rPr>
              <a:t> Quality Control, ASQC), созданного в 1946 г. Получил медаль им У. </a:t>
            </a:r>
            <a:r>
              <a:rPr lang="ru-RU" dirty="0" err="1">
                <a:effectLst/>
              </a:rPr>
              <a:t>Шухарта</a:t>
            </a:r>
            <a:r>
              <a:rPr lang="ru-RU" dirty="0">
                <a:effectLst/>
              </a:rPr>
              <a:t>, национальную медаль США в области технологии, его имя высечено в «Зале славы» США.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1D56A2C-3906-4787-B64E-6A30F57C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29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8427C-9EE8-4278-8357-7A97B07A1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Биография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B57CF10-11B5-42B7-ABA2-8E6AEFC05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50" y="1397675"/>
            <a:ext cx="593485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8AA8EC-00FE-4D8F-840C-73CAA9BC9098}"/>
              </a:ext>
            </a:extLst>
          </p:cNvPr>
          <p:cNvSpPr txBox="1"/>
          <p:nvPr/>
        </p:nvSpPr>
        <p:spPr>
          <a:xfrm>
            <a:off x="838200" y="1397675"/>
            <a:ext cx="463981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>
                <a:effectLst/>
              </a:rPr>
              <a:t>Посетив впервые Японию в 1946 г. заданию научно- экономического отдела министерства обороны США, э. Деминг при содействии Японского Союза Ученых и Инженеров выступил с циклом лекций (1950- 1952 г.) методам статистического контроля качества сначала перед группой специалистов, затем перед аудиторией из 45 человек высших руководителей японских компаний.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9DD0681-4F36-46C8-8EED-E1BE4559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421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2597BF-3014-4B6B-AB22-C3E00D91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Биография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E06CFE0-7700-45BE-93EA-0C8F5787C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8" r="17510"/>
          <a:stretch/>
        </p:blipFill>
        <p:spPr>
          <a:xfrm>
            <a:off x="6815356" y="1690688"/>
            <a:ext cx="4538444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097F59-DBAB-452C-AE67-3A1DE8174A52}"/>
              </a:ext>
            </a:extLst>
          </p:cNvPr>
          <p:cNvSpPr txBox="1"/>
          <p:nvPr/>
        </p:nvSpPr>
        <p:spPr>
          <a:xfrm>
            <a:off x="720754" y="1690688"/>
            <a:ext cx="600721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200" dirty="0"/>
              <a:t>В знак признания заслуг Э. Деминг в 1951 г. в Японии по инициативе Союза Японских Ученых и Инженеров (Union </a:t>
            </a:r>
            <a:r>
              <a:rPr lang="ru-RU" sz="2200" dirty="0" err="1"/>
              <a:t>of</a:t>
            </a:r>
            <a:r>
              <a:rPr lang="ru-RU" sz="2200" dirty="0"/>
              <a:t> </a:t>
            </a:r>
            <a:r>
              <a:rPr lang="ru-RU" sz="2200" dirty="0" err="1"/>
              <a:t>Japanese</a:t>
            </a:r>
            <a:r>
              <a:rPr lang="ru-RU" sz="2200" dirty="0"/>
              <a:t> </a:t>
            </a:r>
            <a:r>
              <a:rPr lang="ru-RU" sz="2200" dirty="0" err="1"/>
              <a:t>Scientists</a:t>
            </a:r>
            <a:r>
              <a:rPr lang="ru-RU" sz="2200" dirty="0"/>
              <a:t> </a:t>
            </a:r>
            <a:r>
              <a:rPr lang="ru-RU" sz="2200" dirty="0" err="1"/>
              <a:t>and</a:t>
            </a:r>
            <a:r>
              <a:rPr lang="ru-RU" sz="2200" dirty="0"/>
              <a:t> </a:t>
            </a:r>
            <a:r>
              <a:rPr lang="ru-RU" sz="2200" dirty="0" err="1"/>
              <a:t>Engineers</a:t>
            </a:r>
            <a:r>
              <a:rPr lang="ru-RU" sz="2200" dirty="0"/>
              <a:t>, JUSE) была учреждена весьма престижная награда его имени, присуждаемая с тех пор ежегодно компаниям за выдающиеся успехи в деле повышения качества и отдельным лицам за существенный вклад в теорию и практику управления качеством. Сам же Э. Деминг в 1960 г. был удостоен Японским Орденом Священного Сокровища.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88CF04-F9B6-4927-8B24-24C4B85A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111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33659-1D13-4717-8313-6E3E29A9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Успехи японцев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72A079-6E73-4E25-9DA0-037AE021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58157"/>
            <a:ext cx="4585244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/>
              <a:t>В начале 50-х годов один рабочий США был в 8-9 раз производительнее одного рабочего в Японии.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3FC893-4483-4C74-88F5-D08EFCEB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079" y="2127489"/>
            <a:ext cx="6332879" cy="1857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965DC-329A-4C36-AB10-3965AB04A1A9}"/>
              </a:ext>
            </a:extLst>
          </p:cNvPr>
          <p:cNvSpPr txBox="1"/>
          <p:nvPr/>
        </p:nvSpPr>
        <p:spPr>
          <a:xfrm>
            <a:off x="5435079" y="1758157"/>
            <a:ext cx="279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 2019 (</a:t>
            </a:r>
            <a:r>
              <a:rPr lang="ru-RU" dirty="0" err="1"/>
              <a:t>доковидный</a:t>
            </a:r>
            <a:r>
              <a:rPr lang="ru-RU" dirty="0"/>
              <a:t>) год: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A3CE21-60EA-44CC-ABEC-651160413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444" y="4485495"/>
            <a:ext cx="6331983" cy="1768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512F71-67CA-483A-90C8-5503178A87C7}"/>
              </a:ext>
            </a:extLst>
          </p:cNvPr>
          <p:cNvSpPr txBox="1"/>
          <p:nvPr/>
        </p:nvSpPr>
        <p:spPr>
          <a:xfrm>
            <a:off x="5435079" y="4075991"/>
            <a:ext cx="320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 капитализации за 2020 год: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83DF6A-9CBC-4FA8-A66D-D02DF23A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026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7C7FE-C27D-48D2-B9FC-D8351251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 </a:t>
            </a:r>
            <a:r>
              <a:rPr lang="ru-RU" dirty="0" err="1"/>
              <a:t>Шухарта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C1485D-818D-4003-A4F4-E6C0FA9AA2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4916" r="5145" b="9897"/>
          <a:stretch/>
        </p:blipFill>
        <p:spPr>
          <a:xfrm>
            <a:off x="1741696" y="1598919"/>
            <a:ext cx="8708607" cy="489395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61FD5ED-0900-452C-A4A0-0CD8086C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90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0BBBF5-D3C9-4688-967E-13869BFB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Цикл Деминга-</a:t>
            </a:r>
            <a:r>
              <a:rPr lang="ru-RU" dirty="0" err="1"/>
              <a:t>Шухарта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3A5B75E7-DF87-4370-96EA-2A7C655B1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5361" y="1422748"/>
            <a:ext cx="7202404" cy="5071135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826EEE5-877C-4AAD-8D3F-93C79EC2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7</a:t>
            </a:fld>
            <a:endParaRPr lang="ru-RU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3CFE06D1-BA0F-1009-B5D5-3AD53F836AF4}"/>
                  </a:ext>
                </a:extLst>
              </p14:cNvPr>
              <p14:cNvContentPartPr/>
              <p14:nvPr/>
            </p14:nvContentPartPr>
            <p14:xfrm>
              <a:off x="4352400" y="3836880"/>
              <a:ext cx="2950920" cy="247320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3CFE06D1-BA0F-1009-B5D5-3AD53F836A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040" y="3827520"/>
                <a:ext cx="2969640" cy="249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03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93BD4-CA0B-495C-A757-A0075314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Опыт и теория (по Демингу)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CDC91C4-4EC5-4010-B1BA-1A2A87297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6798"/>
            <a:ext cx="7077357" cy="4776511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AD2CEC-4F8E-4135-98FF-97F9D244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6818" y="1717341"/>
            <a:ext cx="3866482" cy="466596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540EE9-E9E3-4C50-87CA-A768AB745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465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915DB8-1559-477C-AC4E-450B6DFA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PDCA </a:t>
            </a:r>
            <a:r>
              <a:rPr lang="ru-RU" dirty="0"/>
              <a:t>«</a:t>
            </a:r>
            <a:r>
              <a:rPr lang="en-US" dirty="0"/>
              <a:t>Plan Do-Check-Act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B78F52-BF8C-4DB9-8046-7AE2B0A09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0071"/>
            <a:ext cx="5881383" cy="4806892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buNone/>
            </a:pPr>
            <a:r>
              <a:rPr lang="ru-RU" sz="7200" dirty="0"/>
              <a:t>Методология PDCA представляет собой алгоритм действий руководителя по управлению процессом и достижению его целей и состоит из:</a:t>
            </a:r>
          </a:p>
          <a:p>
            <a:pPr algn="just"/>
            <a:r>
              <a:rPr lang="ru-RU" sz="7200" dirty="0"/>
              <a:t>планирования - установления целей и процессов, необходимых для достижения целей, планирования работ по достижению целей процесса и удовлетворения потребителя, планирования выделения и распределения необходимых ресурсов;</a:t>
            </a:r>
          </a:p>
          <a:p>
            <a:pPr algn="just"/>
            <a:r>
              <a:rPr lang="ru-RU" sz="7200" dirty="0"/>
              <a:t>выполнения - выполнение запланированных работ; </a:t>
            </a:r>
          </a:p>
          <a:p>
            <a:pPr algn="just"/>
            <a:r>
              <a:rPr lang="ru-RU" sz="7200" dirty="0"/>
              <a:t>проверки - сбора информации и контроль результата на основе ключевых показателей эффективности (KPI), получившегося в ходе выполнения процесса, выявления и анализа отклонений, установления причин отклонений;</a:t>
            </a:r>
          </a:p>
          <a:p>
            <a:pPr algn="just"/>
            <a:r>
              <a:rPr lang="ru-RU" sz="7200" dirty="0"/>
              <a:t>воздействия (управления, корректировки) - принятия мер по устранению причин отклонений от запланированного результата, изменений в планировании и распределении ресурсов.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778D87-3B10-44B7-BCD9-ED0042AAA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3591" r="5840" b="6984"/>
          <a:stretch/>
        </p:blipFill>
        <p:spPr>
          <a:xfrm>
            <a:off x="6839826" y="1370071"/>
            <a:ext cx="4837649" cy="480689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0D5445-BEBE-4441-968F-C9D9FF4E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78DC1-0AAC-438C-901D-82B9C32D18B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5297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2056</Words>
  <Application>Microsoft Office PowerPoint</Application>
  <PresentationFormat>Широкоэкранный</PresentationFormat>
  <Paragraphs>96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Уильям Эдвардс Деминг</vt:lpstr>
      <vt:lpstr>Биография</vt:lpstr>
      <vt:lpstr>Биография</vt:lpstr>
      <vt:lpstr>Биография</vt:lpstr>
      <vt:lpstr>Успехи японцев</vt:lpstr>
      <vt:lpstr>Цикл Шухарта</vt:lpstr>
      <vt:lpstr>Цикл Деминга-Шухарта</vt:lpstr>
      <vt:lpstr>Опыт и теория (по Демингу)</vt:lpstr>
      <vt:lpstr>PDCA «Plan Do-Check-Act»</vt:lpstr>
      <vt:lpstr>Стандартизация</vt:lpstr>
      <vt:lpstr>Цикл Деминга-Шухарта в ISO 9001:2015</vt:lpstr>
      <vt:lpstr>Система тотального контроля качества (Total Quality Management, TQM)</vt:lpstr>
      <vt:lpstr>Цепная реакция по Демингу</vt:lpstr>
      <vt:lpstr>Деминг. Выход из кризиса</vt:lpstr>
      <vt:lpstr>14 принципов Деминга</vt:lpstr>
      <vt:lpstr>14 принципов Деминга</vt:lpstr>
      <vt:lpstr>VII Смертельных Болезней</vt:lpstr>
      <vt:lpstr>Презентация PowerPoint</vt:lpstr>
      <vt:lpstr>Цепная реакция по Демингу (2)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Уильям Эдвардс Деминг</dc:title>
  <dc:creator>Pavel</dc:creator>
  <cp:lastModifiedBy>Computer</cp:lastModifiedBy>
  <cp:revision>15</cp:revision>
  <dcterms:created xsi:type="dcterms:W3CDTF">2023-10-12T18:45:48Z</dcterms:created>
  <dcterms:modified xsi:type="dcterms:W3CDTF">2023-10-13T08:35:16Z</dcterms:modified>
</cp:coreProperties>
</file>